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3" r:id="rId3"/>
    <p:sldId id="262" r:id="rId4"/>
    <p:sldId id="264" r:id="rId5"/>
    <p:sldId id="266" r:id="rId6"/>
    <p:sldId id="267" r:id="rId7"/>
    <p:sldId id="270" r:id="rId8"/>
    <p:sldId id="268" r:id="rId9"/>
    <p:sldId id="265" r:id="rId10"/>
    <p:sldId id="261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F85CEA-C454-46BE-9710-027D63FF044A}" v="301" dt="2021-11-18T05:30:30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531" autoAdjust="0"/>
  </p:normalViewPr>
  <p:slideViewPr>
    <p:cSldViewPr snapToGrid="0">
      <p:cViewPr varScale="1">
        <p:scale>
          <a:sx n="75" d="100"/>
          <a:sy n="75" d="100"/>
        </p:scale>
        <p:origin x="9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瑀婕 陳" userId="c176ebd2e60a71ab" providerId="LiveId" clId="{95F85CEA-C454-46BE-9710-027D63FF044A}"/>
    <pc:docChg chg="undo redo custSel addSld delSld modSld sldOrd">
      <pc:chgData name="瑀婕 陳" userId="c176ebd2e60a71ab" providerId="LiveId" clId="{95F85CEA-C454-46BE-9710-027D63FF044A}" dt="2021-11-18T08:20:49.849" v="6565" actId="20577"/>
      <pc:docMkLst>
        <pc:docMk/>
      </pc:docMkLst>
      <pc:sldChg chg="modSp mod modNotesTx">
        <pc:chgData name="瑀婕 陳" userId="c176ebd2e60a71ab" providerId="LiveId" clId="{95F85CEA-C454-46BE-9710-027D63FF044A}" dt="2021-11-16T15:43:25.789" v="5983" actId="20577"/>
        <pc:sldMkLst>
          <pc:docMk/>
          <pc:sldMk cId="3863410583" sldId="256"/>
        </pc:sldMkLst>
        <pc:spChg chg="mod">
          <ac:chgData name="瑀婕 陳" userId="c176ebd2e60a71ab" providerId="LiveId" clId="{95F85CEA-C454-46BE-9710-027D63FF044A}" dt="2021-11-14T13:15:29.936" v="16" actId="27636"/>
          <ac:spMkLst>
            <pc:docMk/>
            <pc:sldMk cId="3863410583" sldId="256"/>
            <ac:spMk id="3" creationId="{4CE7075D-1018-4347-9332-FAE51BC739AA}"/>
          </ac:spMkLst>
        </pc:spChg>
      </pc:sldChg>
      <pc:sldChg chg="add del">
        <pc:chgData name="瑀婕 陳" userId="c176ebd2e60a71ab" providerId="LiveId" clId="{95F85CEA-C454-46BE-9710-027D63FF044A}" dt="2021-11-14T13:16:26.847" v="21" actId="47"/>
        <pc:sldMkLst>
          <pc:docMk/>
          <pc:sldMk cId="1715221968" sldId="257"/>
        </pc:sldMkLst>
      </pc:sldChg>
      <pc:sldChg chg="modSp add del mod">
        <pc:chgData name="瑀婕 陳" userId="c176ebd2e60a71ab" providerId="LiveId" clId="{95F85CEA-C454-46BE-9710-027D63FF044A}" dt="2021-11-16T06:05:02.661" v="724" actId="47"/>
        <pc:sldMkLst>
          <pc:docMk/>
          <pc:sldMk cId="3692717655" sldId="259"/>
        </pc:sldMkLst>
        <pc:spChg chg="mod">
          <ac:chgData name="瑀婕 陳" userId="c176ebd2e60a71ab" providerId="LiveId" clId="{95F85CEA-C454-46BE-9710-027D63FF044A}" dt="2021-11-14T13:16:39.146" v="24"/>
          <ac:spMkLst>
            <pc:docMk/>
            <pc:sldMk cId="3692717655" sldId="259"/>
            <ac:spMk id="2" creationId="{C32466CE-D56B-439F-9D63-6C3938157E67}"/>
          </ac:spMkLst>
        </pc:spChg>
        <pc:spChg chg="mod">
          <ac:chgData name="瑀婕 陳" userId="c176ebd2e60a71ab" providerId="LiveId" clId="{95F85CEA-C454-46BE-9710-027D63FF044A}" dt="2021-11-14T13:17:03.555" v="28" actId="12"/>
          <ac:spMkLst>
            <pc:docMk/>
            <pc:sldMk cId="3692717655" sldId="259"/>
            <ac:spMk id="3" creationId="{C6055660-9E3E-4A36-9366-D7C7130D4FFF}"/>
          </ac:spMkLst>
        </pc:spChg>
      </pc:sldChg>
      <pc:sldChg chg="addSp delSp modSp add del mod ord">
        <pc:chgData name="瑀婕 陳" userId="c176ebd2e60a71ab" providerId="LiveId" clId="{95F85CEA-C454-46BE-9710-027D63FF044A}" dt="2021-11-16T10:16:05.841" v="4757" actId="47"/>
        <pc:sldMkLst>
          <pc:docMk/>
          <pc:sldMk cId="3715430410" sldId="260"/>
        </pc:sldMkLst>
        <pc:spChg chg="add del mod">
          <ac:chgData name="瑀婕 陳" userId="c176ebd2e60a71ab" providerId="LiveId" clId="{95F85CEA-C454-46BE-9710-027D63FF044A}" dt="2021-11-16T09:21:53.305" v="3282" actId="3680"/>
          <ac:spMkLst>
            <pc:docMk/>
            <pc:sldMk cId="3715430410" sldId="260"/>
            <ac:spMk id="3" creationId="{C6055660-9E3E-4A36-9366-D7C7130D4FFF}"/>
          </ac:spMkLst>
        </pc:spChg>
        <pc:spChg chg="add del mod">
          <ac:chgData name="瑀婕 陳" userId="c176ebd2e60a71ab" providerId="LiveId" clId="{95F85CEA-C454-46BE-9710-027D63FF044A}" dt="2021-11-16T09:19:45.609" v="3281"/>
          <ac:spMkLst>
            <pc:docMk/>
            <pc:sldMk cId="3715430410" sldId="260"/>
            <ac:spMk id="5" creationId="{47397183-220B-4D5E-BA0A-4254329487BB}"/>
          </ac:spMkLst>
        </pc:spChg>
        <pc:spChg chg="add del mod">
          <ac:chgData name="瑀婕 陳" userId="c176ebd2e60a71ab" providerId="LiveId" clId="{95F85CEA-C454-46BE-9710-027D63FF044A}" dt="2021-11-16T09:18:28.195" v="3244" actId="478"/>
          <ac:spMkLst>
            <pc:docMk/>
            <pc:sldMk cId="3715430410" sldId="260"/>
            <ac:spMk id="7" creationId="{23358BD3-11FA-48AF-84BA-6ADD5C262696}"/>
          </ac:spMkLst>
        </pc:spChg>
        <pc:spChg chg="add mod">
          <ac:chgData name="瑀婕 陳" userId="c176ebd2e60a71ab" providerId="LiveId" clId="{95F85CEA-C454-46BE-9710-027D63FF044A}" dt="2021-11-16T09:44:37.421" v="4105" actId="21"/>
          <ac:spMkLst>
            <pc:docMk/>
            <pc:sldMk cId="3715430410" sldId="260"/>
            <ac:spMk id="10" creationId="{CA4B65C2-743F-4110-938C-151C6263E72C}"/>
          </ac:spMkLst>
        </pc:spChg>
        <pc:graphicFrameChg chg="add del mod modGraphic">
          <ac:chgData name="瑀婕 陳" userId="c176ebd2e60a71ab" providerId="LiveId" clId="{95F85CEA-C454-46BE-9710-027D63FF044A}" dt="2021-11-16T09:19:45.609" v="3281"/>
          <ac:graphicFrameMkLst>
            <pc:docMk/>
            <pc:sldMk cId="3715430410" sldId="260"/>
            <ac:graphicFrameMk id="4" creationId="{7F4074C7-1A94-45B2-A3F5-7528FDDCA148}"/>
          </ac:graphicFrameMkLst>
        </pc:graphicFrameChg>
        <pc:graphicFrameChg chg="add del mod ord modGraphic">
          <ac:chgData name="瑀婕 陳" userId="c176ebd2e60a71ab" providerId="LiveId" clId="{95F85CEA-C454-46BE-9710-027D63FF044A}" dt="2021-11-16T09:44:37.421" v="4105" actId="21"/>
          <ac:graphicFrameMkLst>
            <pc:docMk/>
            <pc:sldMk cId="3715430410" sldId="260"/>
            <ac:graphicFrameMk id="8" creationId="{022C460D-1312-4C2F-AD92-58742A3917F0}"/>
          </ac:graphicFrameMkLst>
        </pc:graphicFrameChg>
      </pc:sldChg>
      <pc:sldChg chg="modSp add mod">
        <pc:chgData name="瑀婕 陳" userId="c176ebd2e60a71ab" providerId="LiveId" clId="{95F85CEA-C454-46BE-9710-027D63FF044A}" dt="2021-11-16T10:33:39.729" v="5571" actId="123"/>
        <pc:sldMkLst>
          <pc:docMk/>
          <pc:sldMk cId="1106735519" sldId="261"/>
        </pc:sldMkLst>
        <pc:spChg chg="mod">
          <ac:chgData name="瑀婕 陳" userId="c176ebd2e60a71ab" providerId="LiveId" clId="{95F85CEA-C454-46BE-9710-027D63FF044A}" dt="2021-11-14T13:16:56.529" v="26"/>
          <ac:spMkLst>
            <pc:docMk/>
            <pc:sldMk cId="1106735519" sldId="261"/>
            <ac:spMk id="2" creationId="{C32466CE-D56B-439F-9D63-6C3938157E67}"/>
          </ac:spMkLst>
        </pc:spChg>
        <pc:spChg chg="mod">
          <ac:chgData name="瑀婕 陳" userId="c176ebd2e60a71ab" providerId="LiveId" clId="{95F85CEA-C454-46BE-9710-027D63FF044A}" dt="2021-11-16T10:33:39.729" v="5571" actId="123"/>
          <ac:spMkLst>
            <pc:docMk/>
            <pc:sldMk cId="1106735519" sldId="261"/>
            <ac:spMk id="3" creationId="{C6055660-9E3E-4A36-9366-D7C7130D4FFF}"/>
          </ac:spMkLst>
        </pc:spChg>
      </pc:sldChg>
      <pc:sldChg chg="addSp modSp add mod">
        <pc:chgData name="瑀婕 陳" userId="c176ebd2e60a71ab" providerId="LiveId" clId="{95F85CEA-C454-46BE-9710-027D63FF044A}" dt="2021-11-18T08:20:41.930" v="6563" actId="20577"/>
        <pc:sldMkLst>
          <pc:docMk/>
          <pc:sldMk cId="519985529" sldId="262"/>
        </pc:sldMkLst>
        <pc:spChg chg="mod">
          <ac:chgData name="瑀婕 陳" userId="c176ebd2e60a71ab" providerId="LiveId" clId="{95F85CEA-C454-46BE-9710-027D63FF044A}" dt="2021-11-14T13:16:47.870" v="25"/>
          <ac:spMkLst>
            <pc:docMk/>
            <pc:sldMk cId="519985529" sldId="262"/>
            <ac:spMk id="2" creationId="{C32466CE-D56B-439F-9D63-6C3938157E67}"/>
          </ac:spMkLst>
        </pc:spChg>
        <pc:spChg chg="mod">
          <ac:chgData name="瑀婕 陳" userId="c176ebd2e60a71ab" providerId="LiveId" clId="{95F85CEA-C454-46BE-9710-027D63FF044A}" dt="2021-11-18T08:20:41.930" v="6563" actId="20577"/>
          <ac:spMkLst>
            <pc:docMk/>
            <pc:sldMk cId="519985529" sldId="262"/>
            <ac:spMk id="3" creationId="{C6055660-9E3E-4A36-9366-D7C7130D4FFF}"/>
          </ac:spMkLst>
        </pc:spChg>
        <pc:picChg chg="add mod">
          <ac:chgData name="瑀婕 陳" userId="c176ebd2e60a71ab" providerId="LiveId" clId="{95F85CEA-C454-46BE-9710-027D63FF044A}" dt="2021-11-16T06:11:52.601" v="898" actId="962"/>
          <ac:picMkLst>
            <pc:docMk/>
            <pc:sldMk cId="519985529" sldId="262"/>
            <ac:picMk id="5" creationId="{E5D5137B-6651-45B5-8016-E3A31D987A80}"/>
          </ac:picMkLst>
        </pc:picChg>
      </pc:sldChg>
      <pc:sldChg chg="modSp add mod ord modNotesTx">
        <pc:chgData name="瑀婕 陳" userId="c176ebd2e60a71ab" providerId="LiveId" clId="{95F85CEA-C454-46BE-9710-027D63FF044A}" dt="2021-11-18T08:20:49.849" v="6565" actId="20577"/>
        <pc:sldMkLst>
          <pc:docMk/>
          <pc:sldMk cId="2168810716" sldId="263"/>
        </pc:sldMkLst>
        <pc:spChg chg="mod">
          <ac:chgData name="瑀婕 陳" userId="c176ebd2e60a71ab" providerId="LiveId" clId="{95F85CEA-C454-46BE-9710-027D63FF044A}" dt="2021-11-18T08:20:49.849" v="6565" actId="20577"/>
          <ac:spMkLst>
            <pc:docMk/>
            <pc:sldMk cId="2168810716" sldId="263"/>
            <ac:spMk id="3" creationId="{C6055660-9E3E-4A36-9366-D7C7130D4FFF}"/>
          </ac:spMkLst>
        </pc:spChg>
      </pc:sldChg>
      <pc:sldChg chg="addSp modSp add mod modNotesTx">
        <pc:chgData name="瑀婕 陳" userId="c176ebd2e60a71ab" providerId="LiveId" clId="{95F85CEA-C454-46BE-9710-027D63FF044A}" dt="2021-11-16T16:28:36.381" v="6338" actId="20577"/>
        <pc:sldMkLst>
          <pc:docMk/>
          <pc:sldMk cId="2543448960" sldId="264"/>
        </pc:sldMkLst>
        <pc:spChg chg="mod">
          <ac:chgData name="瑀婕 陳" userId="c176ebd2e60a71ab" providerId="LiveId" clId="{95F85CEA-C454-46BE-9710-027D63FF044A}" dt="2021-11-16T16:27:39.569" v="6278" actId="20577"/>
          <ac:spMkLst>
            <pc:docMk/>
            <pc:sldMk cId="2543448960" sldId="264"/>
            <ac:spMk id="3" creationId="{C6055660-9E3E-4A36-9366-D7C7130D4FFF}"/>
          </ac:spMkLst>
        </pc:spChg>
        <pc:picChg chg="add mod">
          <ac:chgData name="瑀婕 陳" userId="c176ebd2e60a71ab" providerId="LiveId" clId="{95F85CEA-C454-46BE-9710-027D63FF044A}" dt="2021-11-16T16:25:06.999" v="6260" actId="1076"/>
          <ac:picMkLst>
            <pc:docMk/>
            <pc:sldMk cId="2543448960" sldId="264"/>
            <ac:picMk id="5" creationId="{DE369A64-F01D-4601-9222-D17FD3AFE7F5}"/>
          </ac:picMkLst>
        </pc:picChg>
        <pc:picChg chg="add mod">
          <ac:chgData name="瑀婕 陳" userId="c176ebd2e60a71ab" providerId="LiveId" clId="{95F85CEA-C454-46BE-9710-027D63FF044A}" dt="2021-11-16T16:25:13.207" v="6262" actId="14100"/>
          <ac:picMkLst>
            <pc:docMk/>
            <pc:sldMk cId="2543448960" sldId="264"/>
            <ac:picMk id="6" creationId="{16C58D4D-F5C3-4E2C-BEE2-CDF3BECF346F}"/>
          </ac:picMkLst>
        </pc:picChg>
      </pc:sldChg>
      <pc:sldChg chg="addSp modSp add mod">
        <pc:chgData name="瑀婕 陳" userId="c176ebd2e60a71ab" providerId="LiveId" clId="{95F85CEA-C454-46BE-9710-027D63FF044A}" dt="2021-11-16T17:00:02.943" v="6403" actId="1076"/>
        <pc:sldMkLst>
          <pc:docMk/>
          <pc:sldMk cId="3938918220" sldId="265"/>
        </pc:sldMkLst>
        <pc:spChg chg="mod">
          <ac:chgData name="瑀婕 陳" userId="c176ebd2e60a71ab" providerId="LiveId" clId="{95F85CEA-C454-46BE-9710-027D63FF044A}" dt="2021-11-16T10:15:52.746" v="4756" actId="20577"/>
          <ac:spMkLst>
            <pc:docMk/>
            <pc:sldMk cId="3938918220" sldId="265"/>
            <ac:spMk id="3" creationId="{C6055660-9E3E-4A36-9366-D7C7130D4FFF}"/>
          </ac:spMkLst>
        </pc:spChg>
        <pc:graphicFrameChg chg="add mod">
          <ac:chgData name="瑀婕 陳" userId="c176ebd2e60a71ab" providerId="LiveId" clId="{95F85CEA-C454-46BE-9710-027D63FF044A}" dt="2021-11-16T17:00:02.943" v="6403" actId="1076"/>
          <ac:graphicFrameMkLst>
            <pc:docMk/>
            <pc:sldMk cId="3938918220" sldId="265"/>
            <ac:graphicFrameMk id="4" creationId="{AD131D2A-FCC4-46A6-AF6D-EC89F932118E}"/>
          </ac:graphicFrameMkLst>
        </pc:graphicFrameChg>
      </pc:sldChg>
      <pc:sldChg chg="modSp add mod modNotesTx">
        <pc:chgData name="瑀婕 陳" userId="c176ebd2e60a71ab" providerId="LiveId" clId="{95F85CEA-C454-46BE-9710-027D63FF044A}" dt="2021-11-16T08:48:13.196" v="2728" actId="20577"/>
        <pc:sldMkLst>
          <pc:docMk/>
          <pc:sldMk cId="232997806" sldId="266"/>
        </pc:sldMkLst>
        <pc:spChg chg="mod">
          <ac:chgData name="瑀婕 陳" userId="c176ebd2e60a71ab" providerId="LiveId" clId="{95F85CEA-C454-46BE-9710-027D63FF044A}" dt="2021-11-16T08:36:17.519" v="2409" actId="20577"/>
          <ac:spMkLst>
            <pc:docMk/>
            <pc:sldMk cId="232997806" sldId="266"/>
            <ac:spMk id="3" creationId="{C6055660-9E3E-4A36-9366-D7C7130D4FFF}"/>
          </ac:spMkLst>
        </pc:spChg>
      </pc:sldChg>
      <pc:sldChg chg="modSp add mod">
        <pc:chgData name="瑀婕 陳" userId="c176ebd2e60a71ab" providerId="LiveId" clId="{95F85CEA-C454-46BE-9710-027D63FF044A}" dt="2021-11-18T06:18:54.647" v="6562" actId="20577"/>
        <pc:sldMkLst>
          <pc:docMk/>
          <pc:sldMk cId="952307365" sldId="267"/>
        </pc:sldMkLst>
        <pc:spChg chg="mod">
          <ac:chgData name="瑀婕 陳" userId="c176ebd2e60a71ab" providerId="LiveId" clId="{95F85CEA-C454-46BE-9710-027D63FF044A}" dt="2021-11-18T06:18:54.647" v="6562" actId="20577"/>
          <ac:spMkLst>
            <pc:docMk/>
            <pc:sldMk cId="952307365" sldId="267"/>
            <ac:spMk id="3" creationId="{C6055660-9E3E-4A36-9366-D7C7130D4FFF}"/>
          </ac:spMkLst>
        </pc:spChg>
      </pc:sldChg>
      <pc:sldChg chg="modSp add mod modNotesTx">
        <pc:chgData name="瑀婕 陳" userId="c176ebd2e60a71ab" providerId="LiveId" clId="{95F85CEA-C454-46BE-9710-027D63FF044A}" dt="2021-11-18T05:30:12.313" v="6561" actId="20577"/>
        <pc:sldMkLst>
          <pc:docMk/>
          <pc:sldMk cId="2968656538" sldId="268"/>
        </pc:sldMkLst>
        <pc:spChg chg="mod">
          <ac:chgData name="瑀婕 陳" userId="c176ebd2e60a71ab" providerId="LiveId" clId="{95F85CEA-C454-46BE-9710-027D63FF044A}" dt="2021-11-16T16:00:20.159" v="6241" actId="20577"/>
          <ac:spMkLst>
            <pc:docMk/>
            <pc:sldMk cId="2968656538" sldId="268"/>
            <ac:spMk id="3" creationId="{C6055660-9E3E-4A36-9366-D7C7130D4FFF}"/>
          </ac:spMkLst>
        </pc:spChg>
      </pc:sldChg>
      <pc:sldChg chg="add del">
        <pc:chgData name="瑀婕 陳" userId="c176ebd2e60a71ab" providerId="LiveId" clId="{95F85CEA-C454-46BE-9710-027D63FF044A}" dt="2021-11-16T09:00:28.181" v="3219" actId="47"/>
        <pc:sldMkLst>
          <pc:docMk/>
          <pc:sldMk cId="90040444" sldId="269"/>
        </pc:sldMkLst>
      </pc:sldChg>
      <pc:sldChg chg="modSp add mod">
        <pc:chgData name="瑀婕 陳" userId="c176ebd2e60a71ab" providerId="LiveId" clId="{95F85CEA-C454-46BE-9710-027D63FF044A}" dt="2021-11-16T10:39:51.019" v="5955" actId="255"/>
        <pc:sldMkLst>
          <pc:docMk/>
          <pc:sldMk cId="283837247" sldId="269"/>
        </pc:sldMkLst>
        <pc:spChg chg="mod">
          <ac:chgData name="瑀婕 陳" userId="c176ebd2e60a71ab" providerId="LiveId" clId="{95F85CEA-C454-46BE-9710-027D63FF044A}" dt="2021-11-16T10:39:51.019" v="5955" actId="255"/>
          <ac:spMkLst>
            <pc:docMk/>
            <pc:sldMk cId="283837247" sldId="269"/>
            <ac:spMk id="3" creationId="{C6055660-9E3E-4A36-9366-D7C7130D4FFF}"/>
          </ac:spMkLst>
        </pc:spChg>
      </pc:sldChg>
      <pc:sldChg chg="add del">
        <pc:chgData name="瑀婕 陳" userId="c176ebd2e60a71ab" providerId="LiveId" clId="{95F85CEA-C454-46BE-9710-027D63FF044A}" dt="2021-11-16T10:40:13.431" v="5957" actId="2890"/>
        <pc:sldMkLst>
          <pc:docMk/>
          <pc:sldMk cId="377513343" sldId="270"/>
        </pc:sldMkLst>
      </pc:sldChg>
      <pc:sldChg chg="modSp add mod">
        <pc:chgData name="瑀婕 陳" userId="c176ebd2e60a71ab" providerId="LiveId" clId="{95F85CEA-C454-46BE-9710-027D63FF044A}" dt="2021-11-16T16:28:50.824" v="6340" actId="20577"/>
        <pc:sldMkLst>
          <pc:docMk/>
          <pc:sldMk cId="3176313993" sldId="270"/>
        </pc:sldMkLst>
        <pc:spChg chg="mod">
          <ac:chgData name="瑀婕 陳" userId="c176ebd2e60a71ab" providerId="LiveId" clId="{95F85CEA-C454-46BE-9710-027D63FF044A}" dt="2021-11-16T16:28:50.824" v="6340" actId="20577"/>
          <ac:spMkLst>
            <pc:docMk/>
            <pc:sldMk cId="3176313993" sldId="270"/>
            <ac:spMk id="3" creationId="{C6055660-9E3E-4A36-9366-D7C7130D4F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9688F-FB31-41FE-8B10-0375418ADCAB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63111-F47B-4912-A3BC-26DF002476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585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本研究的目的是探討在駕駛時使用手機與心血管反應之間的關係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63111-F47B-4912-A3BC-26DF0024763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921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大部分的研究都是探討在駕駛時執行次要任務時對速度控制、碰撞時間的影響。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碰撞時間：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眼睛看到危險→大腦發出命令→手眼腳協調→踩煞車，白天駕駛人之認知反應時間約為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1~1.6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秒，夜間之駕駛人之認知反應時間約為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2~2.5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秒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63111-F47B-4912-A3BC-26DF0024763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89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63111-F47B-4912-A3BC-26DF0024763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457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Polar E600 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心率監測器：測量心率</a:t>
            </a:r>
            <a:r>
              <a:rPr lang="zh-TW" altLang="en-US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數據會存在手錶</a:t>
            </a:r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在室內與受試者距離</a:t>
            </a:r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1m)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，發射器與皮膚直接接觸</a:t>
            </a:r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胸部周圍</a:t>
            </a:r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，會在每種分心狀況的開始和結束啟動和終止，而時間間格的平均心跳會顯示在手錶上，並在實驗後手動紀錄以及傳到電腦裡</a:t>
            </a:r>
            <a:endParaRPr lang="en-US" altLang="zh-TW" sz="18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200" dirty="0"/>
              <a:t>生命體徵監測器：用來測量血壓，包括</a:t>
            </a:r>
            <a:r>
              <a:rPr lang="zh-TW" altLang="en-US" sz="4400" dirty="0"/>
              <a:t>收縮壓 </a:t>
            </a:r>
            <a:r>
              <a:rPr lang="en-US" altLang="zh-TW" sz="4400" dirty="0"/>
              <a:t>(SBP)</a:t>
            </a:r>
            <a:r>
              <a:rPr lang="zh-TW" altLang="en-US" sz="4400" dirty="0"/>
              <a:t>、舒張壓 </a:t>
            </a:r>
            <a:r>
              <a:rPr lang="en-US" altLang="zh-TW" sz="4400" dirty="0"/>
              <a:t>(DBP) </a:t>
            </a:r>
            <a:r>
              <a:rPr lang="zh-TW" altLang="en-US" sz="4400" dirty="0"/>
              <a:t>和平均動脈壓 </a:t>
            </a:r>
            <a:r>
              <a:rPr lang="en-US" altLang="zh-TW" sz="4400" dirty="0"/>
              <a:t>(MAP) </a:t>
            </a:r>
            <a:endParaRPr lang="zh-TW" altLang="en-US" sz="3200" dirty="0"/>
          </a:p>
          <a:p>
            <a:endParaRPr lang="en-US" altLang="zh-TW" sz="18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63111-F47B-4912-A3BC-26DF0024763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262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手機通話及短信內容，以自然對話為主，例如：請告訴我你的出生地</a:t>
            </a:r>
            <a:r>
              <a:rPr lang="en-US" altLang="zh-TW" dirty="0"/>
              <a:t>?</a:t>
            </a:r>
            <a:r>
              <a:rPr lang="zh-TW" altLang="en-US" dirty="0"/>
              <a:t>請問你喜歡的運動是什麼</a:t>
            </a:r>
            <a:r>
              <a:rPr lang="en-US" altLang="zh-TW" dirty="0"/>
              <a:t>?...</a:t>
            </a:r>
            <a:r>
              <a:rPr lang="zh-TW" altLang="en-US" dirty="0"/>
              <a:t>等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63111-F47B-4912-A3BC-26DF0024763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274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63111-F47B-4912-A3BC-26DF0024763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289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63111-F47B-4912-A3BC-26DF0024763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0381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Helvetica Neue"/>
              </a:rPr>
              <a:t>平均動脈壓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Helvetica Neue"/>
              </a:rPr>
              <a:t>=(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Helvetica Neue"/>
              </a:rPr>
              <a:t>收縮壓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Helvetica Neue"/>
              </a:rPr>
              <a:t>+2×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Helvetica Neue"/>
              </a:rPr>
              <a:t>舒張壓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Helvetica Neue"/>
              </a:rPr>
              <a:t>)/3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Helvetica Neue"/>
              </a:rPr>
              <a:t>，定義為一個心動周期中平均的動脈血壓，心動週期指從一次心跳的起始到下一次心跳的起始，心血管系統所經歷的過程。它包括兩個階段：舒張期和收縮期</a:t>
            </a:r>
            <a:endParaRPr lang="en-US" altLang="zh-TW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en-US" altLang="zh-TW" b="0" i="0" dirty="0">
                <a:solidFill>
                  <a:srgbClr val="000000"/>
                </a:solidFill>
                <a:effectLst/>
                <a:latin typeface="Helvetica Neue"/>
              </a:rPr>
              <a:t>HRV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Helvetica Neue"/>
              </a:rPr>
              <a:t>是指每下連續心跳之間的時間差異，舉例一個人的靜止心跳約為每分鐘 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Helvetica Neue"/>
              </a:rPr>
              <a:t>60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Helvetica Neue"/>
              </a:rPr>
              <a:t>下，但其實每下跳動的間距是有一定分別的 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Helvetica Neue"/>
              </a:rPr>
              <a:t>(I.e.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Helvetica Neue"/>
              </a:rPr>
              <a:t>這一下相距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Helvetica Neue"/>
              </a:rPr>
              <a:t>0.9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Helvetica Neue"/>
              </a:rPr>
              <a:t>秒，接著一下可相距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Helvetica Neue"/>
              </a:rPr>
              <a:t>1.1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Helvetica Neue"/>
              </a:rPr>
              <a:t>秒，而不是每下都固定相距一整秒的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Helvetica Neue"/>
              </a:rPr>
              <a:t>)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Helvetica Neue"/>
              </a:rPr>
              <a:t>，</a:t>
            </a:r>
            <a:r>
              <a:rPr lang="en-US" altLang="zh-TW" dirty="0"/>
              <a:t>RMSSD(root mean square of successive differences)</a:t>
            </a:r>
            <a:r>
              <a:rPr lang="zh-TW" altLang="en-US" dirty="0"/>
              <a:t>相鄰正常心跳間期差值平方和的均方根。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63111-F47B-4912-A3BC-26DF0024763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012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63111-F47B-4912-A3BC-26DF0024763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29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84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54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9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650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14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97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462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3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89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5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7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5FC078-2E91-45AE-B34D-5814EC2C0C54}" type="datetimeFigureOut">
              <a:rPr lang="zh-TW" altLang="en-US" smtClean="0"/>
              <a:t>2021/11/18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7347AF-B348-4873-86BC-622C4B641C0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09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89D53D-DC9B-465D-B2B3-24D83B220A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sz="4000" dirty="0"/>
              <a:t>Effect of electronic device use while driving on cardiovascular reactivity</a:t>
            </a:r>
            <a:endParaRPr lang="zh-TW" altLang="en-US" sz="4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CE7075D-1018-4347-9332-FAE51BC73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81967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cap="none" dirty="0"/>
              <a:t>作者：</a:t>
            </a:r>
            <a:r>
              <a:rPr lang="en-US" altLang="zh-TW" cap="none" dirty="0"/>
              <a:t>Sharon C. </a:t>
            </a:r>
            <a:r>
              <a:rPr lang="en-US" altLang="zh-TW" cap="none" dirty="0" err="1"/>
              <a:t>Welburn</a:t>
            </a:r>
            <a:r>
              <a:rPr lang="en-US" altLang="zh-TW" cap="none" dirty="0"/>
              <a:t> , Ayushi Amin , Despina </a:t>
            </a:r>
            <a:r>
              <a:rPr lang="en-US" altLang="zh-TW" cap="none" dirty="0" err="1"/>
              <a:t>Stavrinos</a:t>
            </a:r>
            <a:endParaRPr lang="en-US" altLang="zh-TW" cap="none" dirty="0"/>
          </a:p>
          <a:p>
            <a:r>
              <a:rPr lang="zh-TW" altLang="en-US" cap="none" dirty="0"/>
              <a:t>期刊：</a:t>
            </a:r>
            <a:r>
              <a:rPr lang="en-US" altLang="zh-TW" cap="none" dirty="0"/>
              <a:t>Transportation Research Part F 54 (2018) 188–195</a:t>
            </a:r>
          </a:p>
          <a:p>
            <a:r>
              <a:rPr lang="zh-TW" altLang="en-US" cap="none" dirty="0"/>
              <a:t>學生：陳瑀婕</a:t>
            </a:r>
          </a:p>
          <a:p>
            <a:r>
              <a:rPr lang="zh-TW" altLang="en-US" cap="none" dirty="0"/>
              <a:t>指導教授：柳永青 教授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341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2466CE-D56B-439F-9D63-6C393815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dirty="0"/>
              <a:t>Discussion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055660-9E3E-4A36-9366-D7C7130D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在開車時，同時使用手機通話會引起最大的心血管反應，而其他兩者沒有顯著影響。</a:t>
            </a:r>
            <a:endParaRPr lang="en-US" altLang="zh-TW" sz="2200" dirty="0"/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這與</a:t>
            </a:r>
            <a:r>
              <a:rPr lang="en-US" altLang="zh-TW" sz="2200" dirty="0" err="1"/>
              <a:t>Mehler</a:t>
            </a:r>
            <a:r>
              <a:rPr lang="en-US" altLang="zh-TW" sz="2200" dirty="0"/>
              <a:t> et al. (2012)</a:t>
            </a:r>
            <a:r>
              <a:rPr lang="zh-TW" altLang="en-US" sz="2200" dirty="0"/>
              <a:t>所發現的結果相似：在駕駛時，進行有關語言反應任務</a:t>
            </a:r>
            <a:r>
              <a:rPr lang="en-US" altLang="zh-TW" sz="2200" dirty="0"/>
              <a:t>(</a:t>
            </a:r>
            <a:r>
              <a:rPr lang="zh-TW" altLang="en-US" sz="2200" dirty="0"/>
              <a:t>講電話、與乘客交談</a:t>
            </a:r>
            <a:r>
              <a:rPr lang="en-US" altLang="zh-TW" sz="2200" dirty="0"/>
              <a:t>)</a:t>
            </a:r>
            <a:r>
              <a:rPr lang="zh-TW" altLang="en-US" sz="2200" dirty="0"/>
              <a:t>會使得心率增加。</a:t>
            </a:r>
            <a:endParaRPr lang="en-US" altLang="zh-TW" sz="2200" dirty="0"/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2200" dirty="0"/>
              <a:t>Collet et al. (2009)</a:t>
            </a:r>
            <a:r>
              <a:rPr lang="zh-TW" altLang="en-US" sz="2200" dirty="0"/>
              <a:t>研究指出，受測者在開車時與乘客交談所增加的心率，跟在開車時使用手機通話一樣。</a:t>
            </a:r>
            <a:endParaRPr lang="en-US" altLang="zh-TW" sz="2200" dirty="0"/>
          </a:p>
        </p:txBody>
      </p:sp>
    </p:spTree>
    <p:extLst>
      <p:ext uri="{BB962C8B-B14F-4D97-AF65-F5344CB8AC3E}">
        <p14:creationId xmlns:p14="http://schemas.microsoft.com/office/powerpoint/2010/main" val="1106735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2466CE-D56B-439F-9D63-6C393815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dirty="0"/>
              <a:t>Discussion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055660-9E3E-4A36-9366-D7C7130D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400" dirty="0"/>
              <a:t>手機通話是一項連續對話的任務，且在交談的過程中可能會有情緒化或刺激的狀況出現，所以比起短信，更容易影響心率和血壓。</a:t>
            </a:r>
            <a:endParaRPr lang="en-US" altLang="zh-TW" sz="2400" dirty="0"/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2400" dirty="0" err="1"/>
              <a:t>Stuivera</a:t>
            </a:r>
            <a:r>
              <a:rPr lang="en-US" altLang="zh-TW" sz="2400" dirty="0"/>
              <a:t> et al. (2014)</a:t>
            </a:r>
            <a:r>
              <a:rPr lang="zh-TW" altLang="en-US" sz="2400" dirty="0"/>
              <a:t>研究指出，駕駛者在較高的工作負荷量下，收縮壓會增加；而在較低的工作負荷量下，心率變異性和血壓變異性會降低。</a:t>
            </a:r>
            <a:endParaRPr lang="en-US" altLang="zh-TW" sz="2400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400" dirty="0"/>
              <a:t>所以說若駕駛者在駕駛時執行次要任務時，可能會增加心血管疾病和中風的風險。</a:t>
            </a:r>
          </a:p>
        </p:txBody>
      </p:sp>
    </p:spTree>
    <p:extLst>
      <p:ext uri="{BB962C8B-B14F-4D97-AF65-F5344CB8AC3E}">
        <p14:creationId xmlns:p14="http://schemas.microsoft.com/office/powerpoint/2010/main" val="28383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2466CE-D56B-439F-9D63-6C393815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055660-9E3E-4A36-9366-D7C7130D4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37870"/>
          </a:xfrm>
        </p:spPr>
        <p:txBody>
          <a:bodyPr>
            <a:normAutofit/>
          </a:bodyPr>
          <a:lstStyle/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交通事故是 </a:t>
            </a:r>
            <a:r>
              <a:rPr lang="en-US" altLang="zh-TW" dirty="0"/>
              <a:t>5-30 </a:t>
            </a:r>
            <a:r>
              <a:rPr lang="zh-TW" altLang="en-US" dirty="0"/>
              <a:t>歲人群死亡的主要原因</a:t>
            </a:r>
            <a:r>
              <a:rPr lang="en-US" altLang="zh-TW" dirty="0"/>
              <a:t>(Centers for Disease Control and Prevention [CDC], 2015)</a:t>
            </a:r>
            <a:r>
              <a:rPr lang="zh-TW" altLang="en-US" dirty="0"/>
              <a:t>。</a:t>
            </a: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開車時從事次要任務是導致交通事故的其中一項原因</a:t>
            </a:r>
            <a:r>
              <a:rPr lang="en-US" altLang="zh-TW" dirty="0"/>
              <a:t>(Centers for Disease Control and Prevention [CDC], 2014)</a:t>
            </a:r>
            <a:r>
              <a:rPr lang="zh-TW" altLang="en-US" dirty="0"/>
              <a:t>。</a:t>
            </a: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在執行次要任務時，會導致三種分心：</a:t>
            </a:r>
            <a:endParaRPr lang="en-US" altLang="zh-TW" dirty="0"/>
          </a:p>
          <a:p>
            <a:pPr marL="702900" indent="-3429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視覺</a:t>
            </a:r>
            <a:r>
              <a:rPr lang="en-US" altLang="zh-TW" dirty="0"/>
              <a:t>(Visual)</a:t>
            </a:r>
            <a:r>
              <a:rPr lang="zh-TW" altLang="en-US" dirty="0"/>
              <a:t>分心：眼睛離開前方，未專注在道路上</a:t>
            </a:r>
            <a:endParaRPr lang="en-US" altLang="zh-TW" dirty="0"/>
          </a:p>
          <a:p>
            <a:pPr marL="702900" indent="-3429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手動</a:t>
            </a:r>
            <a:r>
              <a:rPr lang="en-US" altLang="zh-TW" dirty="0"/>
              <a:t>(Manual)</a:t>
            </a:r>
            <a:r>
              <a:rPr lang="zh-TW" altLang="en-US" dirty="0"/>
              <a:t>分心：手離開方向盤從事其他活動</a:t>
            </a:r>
            <a:endParaRPr lang="en-US" altLang="zh-TW" dirty="0"/>
          </a:p>
          <a:p>
            <a:pPr marL="702900" indent="-3429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認知</a:t>
            </a:r>
            <a:r>
              <a:rPr lang="en-US" altLang="zh-TW" dirty="0"/>
              <a:t>(Cognitive)</a:t>
            </a:r>
            <a:r>
              <a:rPr lang="zh-TW" altLang="en-US" dirty="0"/>
              <a:t>分心：駕駛時在思考其他事情</a:t>
            </a: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很少有研究說明在駕駛時執行次要任務對心血管反應的影響。</a:t>
            </a: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這項研究的目的是探討在駕駛時使用手機</a:t>
            </a:r>
            <a:r>
              <a:rPr lang="en-US" altLang="zh-TW" dirty="0"/>
              <a:t>(</a:t>
            </a:r>
            <a:r>
              <a:rPr lang="zh-TW" altLang="en-US" dirty="0"/>
              <a:t>通話、發短信</a:t>
            </a:r>
            <a:r>
              <a:rPr lang="en-US" altLang="zh-TW" dirty="0"/>
              <a:t>)</a:t>
            </a:r>
            <a:r>
              <a:rPr lang="zh-TW" altLang="en-US" dirty="0"/>
              <a:t>與心血管反應之間的關係。</a:t>
            </a:r>
            <a:endParaRPr lang="en-US" altLang="zh-TW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8810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2466CE-D56B-439F-9D63-6C393815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055660-9E3E-4A36-9366-D7C7130D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zh-TW" altLang="en-US" sz="2200" dirty="0"/>
              <a:t>受測者：</a:t>
            </a:r>
            <a:endParaRPr lang="en-US" altLang="zh-TW" sz="2200" dirty="0"/>
          </a:p>
          <a:p>
            <a:pPr lvl="1" algn="just"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en-US" altLang="zh-TW" sz="2200" dirty="0"/>
              <a:t>60</a:t>
            </a:r>
            <a:r>
              <a:rPr lang="zh-TW" altLang="en-US" sz="2200" dirty="0"/>
              <a:t>位受測者</a:t>
            </a:r>
            <a:endParaRPr lang="en-US" altLang="zh-TW" sz="2200" dirty="0"/>
          </a:p>
          <a:p>
            <a:pPr lvl="1" algn="just"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2200" dirty="0"/>
              <a:t>男：</a:t>
            </a:r>
            <a:r>
              <a:rPr lang="en-US" altLang="zh-TW" sz="2200" dirty="0"/>
              <a:t>30</a:t>
            </a:r>
            <a:r>
              <a:rPr lang="zh-TW" altLang="en-US" sz="2200" dirty="0"/>
              <a:t>名、女：</a:t>
            </a:r>
            <a:r>
              <a:rPr lang="en-US" altLang="zh-TW" sz="2200" dirty="0"/>
              <a:t>30</a:t>
            </a:r>
            <a:r>
              <a:rPr lang="zh-TW" altLang="en-US" sz="2200" dirty="0"/>
              <a:t>名</a:t>
            </a:r>
            <a:endParaRPr lang="en-US" altLang="zh-TW" sz="2200" dirty="0"/>
          </a:p>
          <a:p>
            <a:pPr lvl="1" algn="just"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2200" dirty="0"/>
              <a:t>平均年齡：</a:t>
            </a:r>
            <a:r>
              <a:rPr lang="en-US" altLang="zh-TW" sz="2200" dirty="0"/>
              <a:t>19.74</a:t>
            </a:r>
            <a:r>
              <a:rPr lang="zh-TW" altLang="en-US" sz="2200" dirty="0"/>
              <a:t>歲</a:t>
            </a:r>
            <a:r>
              <a:rPr lang="en-US" altLang="zh-TW" sz="2200" dirty="0"/>
              <a:t>(18~30</a:t>
            </a:r>
            <a:r>
              <a:rPr lang="zh-TW" altLang="en-US" sz="2200" dirty="0"/>
              <a:t>歲</a:t>
            </a:r>
            <a:r>
              <a:rPr lang="en-US" altLang="zh-TW" sz="2200" dirty="0"/>
              <a:t>)</a:t>
            </a:r>
          </a:p>
          <a:p>
            <a:pPr lvl="1" algn="just"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2200" dirty="0"/>
              <a:t>皆持有有效駕照</a:t>
            </a:r>
            <a:endParaRPr lang="en-US" altLang="zh-TW" sz="2200" dirty="0"/>
          </a:p>
          <a:p>
            <a:pPr lvl="1" algn="just"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2200" dirty="0"/>
              <a:t>有通話及短信功能的手機</a:t>
            </a:r>
            <a:endParaRPr lang="en-US" altLang="zh-TW" sz="2200" dirty="0"/>
          </a:p>
          <a:p>
            <a:pPr lvl="1" algn="just"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2200" dirty="0"/>
              <a:t>皆無身體嚴重殘疾者、心血管病史者、使用可能影響心血管反應藥物者</a:t>
            </a:r>
            <a:endParaRPr lang="en-US" altLang="zh-TW" sz="2200" dirty="0"/>
          </a:p>
          <a:p>
            <a:pPr lvl="1" algn="just"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en-US" altLang="zh-TW" sz="3500" dirty="0"/>
          </a:p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endParaRPr lang="zh-TW" altLang="en-US" dirty="0"/>
          </a:p>
        </p:txBody>
      </p:sp>
      <p:pic>
        <p:nvPicPr>
          <p:cNvPr id="5" name="圖片 4" descr="一張含有 桌 的圖片&#10;&#10;自動產生的描述">
            <a:extLst>
              <a:ext uri="{FF2B5EF4-FFF2-40B4-BE49-F238E27FC236}">
                <a16:creationId xmlns:a16="http://schemas.microsoft.com/office/drawing/2014/main" id="{E5D5137B-6651-45B5-8016-E3A31D987A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065" y="2045762"/>
            <a:ext cx="3882200" cy="276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8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2466CE-D56B-439F-9D63-6C393815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055660-9E3E-4A36-9366-D7C7130D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設備：</a:t>
            </a:r>
            <a:endParaRPr lang="en-US" altLang="zh-TW" sz="2200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使用</a:t>
            </a:r>
            <a:r>
              <a:rPr lang="en-US" altLang="zh-TW" dirty="0"/>
              <a:t>STISIM</a:t>
            </a:r>
            <a:r>
              <a:rPr lang="zh-TW" altLang="en-US" dirty="0"/>
              <a:t> </a:t>
            </a:r>
            <a:r>
              <a:rPr lang="en-US" altLang="zh-TW" dirty="0"/>
              <a:t>Drive</a:t>
            </a:r>
            <a:r>
              <a:rPr lang="zh-TW" altLang="en-US" dirty="0"/>
              <a:t>駕駛模擬器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使用</a:t>
            </a:r>
            <a:r>
              <a:rPr lang="en-US" altLang="zh-TW" dirty="0"/>
              <a:t>3</a:t>
            </a:r>
            <a:r>
              <a:rPr lang="zh-TW" altLang="en-US" dirty="0"/>
              <a:t>個</a:t>
            </a:r>
            <a:r>
              <a:rPr lang="en-US" altLang="zh-TW" dirty="0"/>
              <a:t>LCD</a:t>
            </a:r>
            <a:r>
              <a:rPr lang="zh-TW" altLang="en-US" dirty="0"/>
              <a:t>顯示道路、儀錶板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有方向盤、加速及煞車踏板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有自然的引擎聲、外部道路噪音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en-US" altLang="zh-TW" sz="20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Polar E600 </a:t>
            </a:r>
            <a:r>
              <a:rPr lang="zh-TW" altLang="zh-TW" sz="20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心率監測器</a:t>
            </a:r>
            <a:endParaRPr lang="en-US" altLang="zh-TW" sz="20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en-US" altLang="zh-TW" dirty="0"/>
              <a:t>GE </a:t>
            </a:r>
            <a:r>
              <a:rPr lang="en-US" altLang="zh-TW" dirty="0" err="1"/>
              <a:t>Carescape</a:t>
            </a:r>
            <a:r>
              <a:rPr lang="en-US" altLang="zh-TW" dirty="0"/>
              <a:t> V100</a:t>
            </a:r>
            <a:r>
              <a:rPr lang="zh-TW" altLang="en-US" dirty="0"/>
              <a:t>生命體徵監測器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en-US" altLang="zh-TW" dirty="0" err="1"/>
              <a:t>Critikon</a:t>
            </a:r>
            <a:r>
              <a:rPr lang="en-US" altLang="zh-TW" dirty="0"/>
              <a:t> DURA-CUF</a:t>
            </a:r>
            <a:r>
              <a:rPr lang="zh-TW" altLang="en-US" dirty="0"/>
              <a:t>血壓袖帶</a:t>
            </a:r>
          </a:p>
        </p:txBody>
      </p:sp>
      <p:pic>
        <p:nvPicPr>
          <p:cNvPr id="5" name="圖片 4" descr="一張含有 文字 的圖片&#10;&#10;自動產生的描述">
            <a:extLst>
              <a:ext uri="{FF2B5EF4-FFF2-40B4-BE49-F238E27FC236}">
                <a16:creationId xmlns:a16="http://schemas.microsoft.com/office/drawing/2014/main" id="{DE369A64-F01D-4601-9222-D17FD3AFE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286" y="1737360"/>
            <a:ext cx="4346394" cy="2481989"/>
          </a:xfrm>
          <a:prstGeom prst="rect">
            <a:avLst/>
          </a:prstGeom>
        </p:spPr>
      </p:pic>
      <p:pic>
        <p:nvPicPr>
          <p:cNvPr id="6" name="圖片 5" descr="一張含有 手錶 的圖片&#10;&#10;自動產生的描述">
            <a:extLst>
              <a:ext uri="{FF2B5EF4-FFF2-40B4-BE49-F238E27FC236}">
                <a16:creationId xmlns:a16="http://schemas.microsoft.com/office/drawing/2014/main" id="{16C58D4D-F5C3-4E2C-BEE2-CDF3BECF34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314508"/>
            <a:ext cx="3992880" cy="195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4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2466CE-D56B-439F-9D63-6C393815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055660-9E3E-4A36-9366-D7C7130D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場景：</a:t>
            </a:r>
            <a:endParaRPr lang="en-US" altLang="zh-TW" sz="2200" dirty="0"/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en-US" altLang="zh-TW" dirty="0"/>
              <a:t>5</a:t>
            </a:r>
            <a:r>
              <a:rPr lang="zh-TW" altLang="en-US" dirty="0"/>
              <a:t>英里長的兩線道雙向道路，為白天郊區</a:t>
            </a:r>
            <a:endParaRPr lang="en-US" altLang="zh-TW" dirty="0"/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限速在每小時</a:t>
            </a:r>
            <a:r>
              <a:rPr lang="en-US" altLang="zh-TW" dirty="0"/>
              <a:t>35~65</a:t>
            </a:r>
            <a:r>
              <a:rPr lang="zh-TW" altLang="en-US" dirty="0"/>
              <a:t>英里</a:t>
            </a:r>
            <a:endParaRPr lang="en-US" altLang="zh-TW" dirty="0"/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當受測者駕駛速度高於或低於限速</a:t>
            </a:r>
            <a:r>
              <a:rPr lang="en-US" altLang="zh-TW" dirty="0"/>
              <a:t>7</a:t>
            </a:r>
            <a:r>
              <a:rPr lang="zh-TW" altLang="en-US" dirty="0"/>
              <a:t>英里時，會有警告聲</a:t>
            </a:r>
            <a:r>
              <a:rPr lang="en-US" altLang="zh-TW" dirty="0"/>
              <a:t>(</a:t>
            </a:r>
            <a:r>
              <a:rPr lang="zh-TW" altLang="en-US" dirty="0"/>
              <a:t>太快或太慢</a:t>
            </a:r>
            <a:r>
              <a:rPr lang="en-US" altLang="zh-TW" dirty="0"/>
              <a:t>)</a:t>
            </a:r>
            <a:r>
              <a:rPr lang="zh-TW" altLang="en-US" dirty="0"/>
              <a:t>，若超過</a:t>
            </a:r>
            <a:r>
              <a:rPr lang="en-US" altLang="zh-TW" dirty="0"/>
              <a:t>4</a:t>
            </a:r>
            <a:r>
              <a:rPr lang="zh-TW" altLang="en-US" dirty="0"/>
              <a:t>次警告則實驗失敗</a:t>
            </a:r>
            <a:endParaRPr lang="en-US" altLang="zh-TW" dirty="0"/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受測者主要任務是駕駛，次要任務有三種：無任務、手機通話、發短信，三種狀況會隨機方式進行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99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2466CE-D56B-439F-9D63-6C393815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055660-9E3E-4A36-9366-D7C7130D4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48041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程序：</a:t>
            </a:r>
            <a:endParaRPr lang="en-US" altLang="zh-TW" sz="2200" dirty="0"/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受測者簽署同意書</a:t>
            </a:r>
            <a:endParaRPr lang="en-US" altLang="zh-TW" dirty="0"/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先取得每位受測者的手機號碼，並確認受測者可以接聽研究助理的電話和短信</a:t>
            </a:r>
            <a:endParaRPr lang="en-US" altLang="zh-TW" dirty="0"/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受測者穿戴上心率監測器</a:t>
            </a:r>
            <a:endParaRPr lang="en-US" altLang="zh-TW" dirty="0"/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讓受測者先閱讀</a:t>
            </a:r>
            <a:r>
              <a:rPr lang="en-US" altLang="zh-TW" dirty="0"/>
              <a:t>5</a:t>
            </a:r>
            <a:r>
              <a:rPr lang="zh-TW" altLang="en-US" dirty="0"/>
              <a:t>分鐘的雜誌，以取得平均安靜的心跳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230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2466CE-D56B-439F-9D63-6C393815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055660-9E3E-4A36-9366-D7C7130D4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798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程序：</a:t>
            </a:r>
            <a:endParaRPr lang="en-US" altLang="zh-TW" sz="2200" dirty="0"/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告訴受測者如何操作模擬器，並進行</a:t>
            </a:r>
            <a:r>
              <a:rPr lang="en-US" altLang="zh-TW" dirty="0"/>
              <a:t>5</a:t>
            </a:r>
            <a:r>
              <a:rPr lang="zh-TW" altLang="en-US" dirty="0"/>
              <a:t>英里的試駕，使受測者熟悉場景</a:t>
            </a:r>
            <a:endParaRPr lang="en-US" altLang="zh-TW" dirty="0"/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受測者在實驗開始後同時進行駕駛任務及次要任務</a:t>
            </a:r>
            <a:r>
              <a:rPr lang="en-US" altLang="zh-TW" dirty="0"/>
              <a:t>(</a:t>
            </a:r>
            <a:r>
              <a:rPr lang="zh-TW" altLang="en-US" dirty="0"/>
              <a:t>無任務、手機通話、發短信</a:t>
            </a:r>
            <a:r>
              <a:rPr lang="en-US" altLang="zh-TW" dirty="0"/>
              <a:t>)</a:t>
            </a:r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在每次行駛結束後，測量血壓</a:t>
            </a:r>
            <a:endParaRPr lang="en-US" altLang="zh-TW" dirty="0"/>
          </a:p>
          <a:p>
            <a:pPr marL="70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整個實驗大約為</a:t>
            </a:r>
            <a:r>
              <a:rPr lang="en-US" altLang="zh-TW" dirty="0"/>
              <a:t>70~90</a:t>
            </a:r>
            <a:r>
              <a:rPr lang="zh-TW" altLang="en-US" dirty="0"/>
              <a:t>分鐘</a:t>
            </a: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6313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2466CE-D56B-439F-9D63-6C393815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055660-9E3E-4A36-9366-D7C7130D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/>
              <a:t>實驗設計：</a:t>
            </a:r>
            <a:endParaRPr lang="en-US" altLang="zh-TW" sz="2200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自變項：</a:t>
            </a:r>
            <a:endParaRPr lang="en-US" altLang="zh-TW" sz="1800" dirty="0"/>
          </a:p>
          <a:p>
            <a:pPr marL="360000" indent="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zh-TW" sz="1800" dirty="0"/>
              <a:t>	</a:t>
            </a:r>
            <a:r>
              <a:rPr lang="zh-TW" altLang="en-US" dirty="0"/>
              <a:t>三種不同次要任務</a:t>
            </a:r>
            <a:r>
              <a:rPr lang="en-US" altLang="zh-TW" dirty="0"/>
              <a:t>(</a:t>
            </a:r>
            <a:r>
              <a:rPr lang="zh-TW" altLang="en-US" dirty="0"/>
              <a:t>無任務、手機通話、發短信</a:t>
            </a:r>
            <a:r>
              <a:rPr lang="en-US" altLang="zh-TW" dirty="0"/>
              <a:t>)</a:t>
            </a:r>
          </a:p>
          <a:p>
            <a:pPr marL="702900" lvl="1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l"/>
            </a:pPr>
            <a:r>
              <a:rPr lang="zh-TW" altLang="en-US" sz="2000" dirty="0"/>
              <a:t>依變項：</a:t>
            </a:r>
            <a:endParaRPr lang="en-US" altLang="zh-TW" sz="1600" dirty="0"/>
          </a:p>
          <a:p>
            <a:pPr marL="885780" lvl="2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zh-TW" altLang="en-US" sz="2000" dirty="0"/>
              <a:t>心率</a:t>
            </a:r>
            <a:r>
              <a:rPr lang="en-US" altLang="zh-TW" sz="2000" dirty="0"/>
              <a:t>(Heart rate)</a:t>
            </a:r>
          </a:p>
          <a:p>
            <a:pPr marL="885780" lvl="2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zh-TW" altLang="en-US" sz="2000" dirty="0"/>
              <a:t>收縮壓</a:t>
            </a:r>
            <a:r>
              <a:rPr lang="en-US" altLang="zh-TW" sz="2000" dirty="0"/>
              <a:t>(Systolic blood pressure, SBP)</a:t>
            </a:r>
          </a:p>
          <a:p>
            <a:pPr marL="885780" lvl="2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zh-TW" altLang="en-US" sz="2000" dirty="0"/>
              <a:t>舒張壓</a:t>
            </a:r>
            <a:r>
              <a:rPr lang="en-US" altLang="zh-TW" sz="2000" dirty="0"/>
              <a:t>(Diastolic blood pressure, DBP)</a:t>
            </a:r>
          </a:p>
          <a:p>
            <a:pPr marL="885780" lvl="2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zh-TW" altLang="en-US" sz="2000" dirty="0"/>
              <a:t>平均動脈壓</a:t>
            </a:r>
            <a:r>
              <a:rPr lang="en-US" altLang="zh-TW" sz="2000" dirty="0"/>
              <a:t>(Mean arterial pressure, MAP)</a:t>
            </a:r>
          </a:p>
          <a:p>
            <a:pPr marL="885780" lvl="2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zh-TW" altLang="en-US" sz="2000" dirty="0"/>
              <a:t>心率變異性</a:t>
            </a:r>
            <a:r>
              <a:rPr lang="en-US" altLang="zh-TW" sz="2000" dirty="0"/>
              <a:t>(heart rate variability, HRV)</a:t>
            </a:r>
          </a:p>
        </p:txBody>
      </p:sp>
    </p:spTree>
    <p:extLst>
      <p:ext uri="{BB962C8B-B14F-4D97-AF65-F5344CB8AC3E}">
        <p14:creationId xmlns:p14="http://schemas.microsoft.com/office/powerpoint/2010/main" val="296865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2466CE-D56B-439F-9D63-6C393815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dirty="0"/>
              <a:t>Result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055660-9E3E-4A36-9366-D7C7130D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1800" dirty="0"/>
              <a:t>在不同的次要任務下，</a:t>
            </a:r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zh-TW" sz="18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種心血管反應中發現以下</a:t>
            </a:r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zh-TW" sz="18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種有顯著影響</a:t>
            </a:r>
            <a:r>
              <a:rPr lang="zh-TW" altLang="en-US" sz="18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sz="1800" dirty="0">
              <a:effectLst/>
              <a:latin typeface="Georgia" panose="02040502050405020303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1600" dirty="0"/>
              <a:t>心率：</a:t>
            </a:r>
            <a:r>
              <a:rPr lang="en-US" altLang="zh-TW" sz="1600" dirty="0"/>
              <a:t>(F(2, 108) = 19.82, p &lt;0.001)</a:t>
            </a:r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1600" dirty="0"/>
              <a:t>收縮壓：</a:t>
            </a:r>
            <a:r>
              <a:rPr lang="en-US" altLang="zh-TW" sz="1600" dirty="0"/>
              <a:t>(F(2, 116) = 3.52, p &lt; 0.05)</a:t>
            </a:r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1600" dirty="0"/>
              <a:t>平均動脈壓：</a:t>
            </a:r>
            <a:r>
              <a:rPr lang="en-US" altLang="zh-TW" sz="1600" dirty="0"/>
              <a:t>(F(2, 116) = 6.15, p &lt; 0.01)</a:t>
            </a:r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1600" dirty="0"/>
              <a:t>心率變異性：</a:t>
            </a:r>
            <a:r>
              <a:rPr lang="en-US" altLang="zh-TW" sz="1600" dirty="0"/>
              <a:t>(F(2, 110) = 5.60, p &lt; 0.01)</a:t>
            </a:r>
          </a:p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1800" dirty="0"/>
              <a:t>成對分析：</a:t>
            </a:r>
            <a:endParaRPr lang="en-US" altLang="zh-TW" sz="1800" dirty="0"/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1800" dirty="0"/>
              <a:t>心率：無任務與發短信比手機通話顯著較低</a:t>
            </a:r>
            <a:r>
              <a:rPr lang="en-US" altLang="zh-TW" sz="1800" dirty="0"/>
              <a:t>(p&lt;0.001)</a:t>
            </a:r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1800" dirty="0"/>
              <a:t>收縮壓：無任務比手機通話顯著較低</a:t>
            </a:r>
            <a:r>
              <a:rPr lang="en-US" altLang="zh-TW" sz="1800" dirty="0"/>
              <a:t>(p=0.04)</a:t>
            </a:r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1800" dirty="0"/>
              <a:t>平均動脈壓：無任務比手機通話顯著較低</a:t>
            </a:r>
            <a:r>
              <a:rPr lang="en-US" altLang="zh-TW" sz="1800" dirty="0"/>
              <a:t>(p=0.004)</a:t>
            </a:r>
          </a:p>
          <a:p>
            <a:pPr marL="702900" indent="-34290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1800" dirty="0"/>
              <a:t>心率變異性：發短信比手機通話顯著較低</a:t>
            </a:r>
            <a:r>
              <a:rPr lang="en-US" altLang="zh-TW" sz="1800" dirty="0"/>
              <a:t>(p=0.006)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8">
                <a:extLst>
                  <a:ext uri="{FF2B5EF4-FFF2-40B4-BE49-F238E27FC236}">
                    <a16:creationId xmlns:a16="http://schemas.microsoft.com/office/drawing/2014/main" id="{AD131D2A-FCC4-46A6-AF6D-EC89F932118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77521661"/>
                  </p:ext>
                </p:extLst>
              </p:nvPr>
            </p:nvGraphicFramePr>
            <p:xfrm>
              <a:off x="8042829" y="485280"/>
              <a:ext cx="3780000" cy="5887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">
                      <a:extLst>
                        <a:ext uri="{9D8B030D-6E8A-4147-A177-3AD203B41FA5}">
                          <a16:colId xmlns:a16="http://schemas.microsoft.com/office/drawing/2014/main" val="3045763867"/>
                        </a:ext>
                      </a:extLst>
                    </a:gridCol>
                    <a:gridCol w="900000">
                      <a:extLst>
                        <a:ext uri="{9D8B030D-6E8A-4147-A177-3AD203B41FA5}">
                          <a16:colId xmlns:a16="http://schemas.microsoft.com/office/drawing/2014/main" val="3570685013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1099739403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4059672099"/>
                        </a:ext>
                      </a:extLst>
                    </a:gridCol>
                  </a:tblGrid>
                  <a:tr h="180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200" dirty="0"/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200" dirty="0"/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>
                              <a:solidFill>
                                <a:schemeClr val="tx1"/>
                              </a:solidFill>
                            </a:rPr>
                            <a:t>平均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>
                              <a:solidFill>
                                <a:schemeClr val="tx1"/>
                              </a:solidFill>
                            </a:rPr>
                            <a:t>平均</a:t>
                          </a:r>
                          <a:r>
                            <a:rPr lang="en-US" altLang="zh-TW" sz="1200" dirty="0">
                              <a:solidFill>
                                <a:schemeClr val="tx1"/>
                              </a:solidFill>
                            </a:rPr>
                            <a:t>±</a:t>
                          </a:r>
                          <a:r>
                            <a:rPr lang="zh-TW" altLang="en-US" sz="1200" dirty="0">
                              <a:solidFill>
                                <a:schemeClr val="tx1"/>
                              </a:solidFill>
                            </a:rPr>
                            <a:t>標準差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8182217"/>
                      </a:ext>
                    </a:extLst>
                  </a:tr>
                  <a:tr h="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心率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無任務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200" i="0" dirty="0">
                              <a:latin typeface="+mn-lt"/>
                              <a:ea typeface="+mn-ea"/>
                            </a:rPr>
                            <a:t>82.69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14.54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-0.58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6.14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19994473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手機通話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86.9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15.43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3.13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6.89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57039022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短信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84.39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16.67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0.5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6.63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51468394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休息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83.11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14.59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8437940"/>
                      </a:ext>
                    </a:extLst>
                  </a:tr>
                  <a:tr h="18000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收縮壓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無任務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116.22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12.54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0.93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8.2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0676362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手機通話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118.93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11.89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3.53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8.41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38891072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短信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116.83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12.35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1.27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8.21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526694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休息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115.35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10.51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36538922"/>
                      </a:ext>
                    </a:extLst>
                  </a:tr>
                  <a:tr h="18000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舒張壓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無任務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65.3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8.43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-0.27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6.4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47795705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手機通話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66.81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9.15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0.97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6.7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36965340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短信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66.22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9.05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0.47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6.36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82616751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休息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65.6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8.39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1637506"/>
                      </a:ext>
                    </a:extLst>
                  </a:tr>
                  <a:tr h="18000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平均動脈壓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無任務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84.18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9.34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-0.05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5.65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64818855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手機通話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86.58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9.15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2.1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5.52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5047330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短信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85.18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9.15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0.69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6.00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58378983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休息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84.28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8.2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41171881"/>
                      </a:ext>
                    </a:extLst>
                  </a:tr>
                  <a:tr h="30600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心率變異性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無任務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4.68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1.96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3081356"/>
                      </a:ext>
                    </a:extLst>
                  </a:tr>
                  <a:tr h="306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手機通話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5.15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1.72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3926573"/>
                      </a:ext>
                    </a:extLst>
                  </a:tr>
                  <a:tr h="306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短信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4.31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1.35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65321014"/>
                      </a:ext>
                    </a:extLst>
                  </a:tr>
                  <a:tr h="306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休息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4.18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200" dirty="0"/>
                            <a:t>1.75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328758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8">
                <a:extLst>
                  <a:ext uri="{FF2B5EF4-FFF2-40B4-BE49-F238E27FC236}">
                    <a16:creationId xmlns:a16="http://schemas.microsoft.com/office/drawing/2014/main" id="{AD131D2A-FCC4-46A6-AF6D-EC89F932118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77521661"/>
                  </p:ext>
                </p:extLst>
              </p:nvPr>
            </p:nvGraphicFramePr>
            <p:xfrm>
              <a:off x="8042829" y="485280"/>
              <a:ext cx="3780000" cy="5887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000">
                      <a:extLst>
                        <a:ext uri="{9D8B030D-6E8A-4147-A177-3AD203B41FA5}">
                          <a16:colId xmlns:a16="http://schemas.microsoft.com/office/drawing/2014/main" val="3045763867"/>
                        </a:ext>
                      </a:extLst>
                    </a:gridCol>
                    <a:gridCol w="900000">
                      <a:extLst>
                        <a:ext uri="{9D8B030D-6E8A-4147-A177-3AD203B41FA5}">
                          <a16:colId xmlns:a16="http://schemas.microsoft.com/office/drawing/2014/main" val="3570685013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1099739403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4059672099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200" dirty="0"/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1200" dirty="0"/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>
                              <a:solidFill>
                                <a:schemeClr val="tx1"/>
                              </a:solidFill>
                            </a:rPr>
                            <a:t>平均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>
                              <a:solidFill>
                                <a:schemeClr val="tx1"/>
                              </a:solidFill>
                            </a:rPr>
                            <a:t>平均</a:t>
                          </a:r>
                          <a:r>
                            <a:rPr lang="en-US" altLang="zh-TW" sz="1200" dirty="0">
                              <a:solidFill>
                                <a:schemeClr val="tx1"/>
                              </a:solidFill>
                            </a:rPr>
                            <a:t>±</a:t>
                          </a:r>
                          <a:r>
                            <a:rPr lang="zh-TW" altLang="en-US" sz="1200" dirty="0">
                              <a:solidFill>
                                <a:schemeClr val="tx1"/>
                              </a:solidFill>
                            </a:rPr>
                            <a:t>標準差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8182217"/>
                      </a:ext>
                    </a:extLst>
                  </a:tr>
                  <a:tr h="27432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心率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無任務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02222" r="-101932" b="-19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102222" r="-1932" b="-19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9994473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手機通話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202222" r="-101932" b="-18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202222" r="-1932" b="-18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7039022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短信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302222" r="-101932" b="-17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302222" r="-1932" b="-17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51468394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休息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402222" r="-101932" b="-16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8437940"/>
                      </a:ext>
                    </a:extLst>
                  </a:tr>
                  <a:tr h="27432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收縮壓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無任務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502222" r="-101932" b="-15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502222" r="-1932" b="-15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0676362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手機通話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602222" r="-101932" b="-14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602222" r="-1932" b="-14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8891072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短信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702222" r="-101932" b="-13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702222" r="-1932" b="-13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526694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休息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784783" r="-101932" b="-123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36538922"/>
                      </a:ext>
                    </a:extLst>
                  </a:tr>
                  <a:tr h="27432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舒張壓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無任務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904444" r="-101932" b="-11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904444" r="-1932" b="-11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7795705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手機通話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004444" r="-101932" b="-10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1004444" r="-1932" b="-10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6965340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短信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104444" r="-101932" b="-9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1104444" r="-1932" b="-9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2616751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休息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204444" r="-101932" b="-8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1637506"/>
                      </a:ext>
                    </a:extLst>
                  </a:tr>
                  <a:tr h="27432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平均動脈壓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無任務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304444" r="-101932" b="-7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1304444" r="-1932" b="-7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4818855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手機通話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404444" r="-101932" b="-6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1404444" r="-1932" b="-6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5047330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短信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504444" r="-101932" b="-5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483" t="-1504444" r="-1932" b="-5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8378983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休息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604444" r="-101932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41171881"/>
                      </a:ext>
                    </a:extLst>
                  </a:tr>
                  <a:tr h="306000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心率變異性</a:t>
                          </a:r>
                        </a:p>
                      </a:txBody>
                      <a:tcPr anchor="ctr"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無任務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534000" r="-101932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3081356"/>
                      </a:ext>
                    </a:extLst>
                  </a:tr>
                  <a:tr h="306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手機通話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634000" r="-101932" b="-2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3926573"/>
                      </a:ext>
                    </a:extLst>
                  </a:tr>
                  <a:tr h="306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短信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700000" r="-101932" b="-1078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65321014"/>
                      </a:ext>
                    </a:extLst>
                  </a:tr>
                  <a:tr h="30600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gradFill flip="none" rotWithShape="1">
                          <a:gsLst>
                            <a:gs pos="0">
                              <a:schemeClr val="accent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  <a:tileRect r="-100000" b="-100000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TW" altLang="en-US" sz="1200" dirty="0"/>
                            <a:t>休息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483" t="-1836000" r="-101932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200" dirty="0"/>
                            <a:t>-</a:t>
                          </a:r>
                          <a:endParaRPr lang="zh-TW" alt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3287582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3891822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常用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698</TotalTime>
  <Words>1424</Words>
  <Application>Microsoft Office PowerPoint</Application>
  <PresentationFormat>寬螢幕</PresentationFormat>
  <Paragraphs>163</Paragraphs>
  <Slides>11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Helvetica Neue</vt:lpstr>
      <vt:lpstr>微軟正黑體</vt:lpstr>
      <vt:lpstr>Calibri</vt:lpstr>
      <vt:lpstr>Cambria Math</vt:lpstr>
      <vt:lpstr>Georgia</vt:lpstr>
      <vt:lpstr>Times New Roman</vt:lpstr>
      <vt:lpstr>Wingdings</vt:lpstr>
      <vt:lpstr>回顧</vt:lpstr>
      <vt:lpstr>Effect of electronic device use while driving on cardiovascular reactivity</vt:lpstr>
      <vt:lpstr>Introduction</vt:lpstr>
      <vt:lpstr>Method</vt:lpstr>
      <vt:lpstr>Method</vt:lpstr>
      <vt:lpstr>Method</vt:lpstr>
      <vt:lpstr>Method</vt:lpstr>
      <vt:lpstr>Method</vt:lpstr>
      <vt:lpstr>Method</vt:lpstr>
      <vt:lpstr>Result</vt:lpstr>
      <vt:lpstr>Discussion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electronic device use while driving on cardiovascular reactivity</dc:title>
  <dc:creator>瑀婕 陳</dc:creator>
  <cp:lastModifiedBy>瑀婕 陳</cp:lastModifiedBy>
  <cp:revision>1</cp:revision>
  <dcterms:created xsi:type="dcterms:W3CDTF">2021-11-14T13:13:00Z</dcterms:created>
  <dcterms:modified xsi:type="dcterms:W3CDTF">2021-11-18T08:21:15Z</dcterms:modified>
</cp:coreProperties>
</file>